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96" r:id="rId4"/>
    <p:sldId id="284" r:id="rId5"/>
    <p:sldId id="285" r:id="rId6"/>
    <p:sldId id="294" r:id="rId7"/>
    <p:sldId id="293" r:id="rId8"/>
    <p:sldId id="260" r:id="rId9"/>
    <p:sldId id="281" r:id="rId10"/>
    <p:sldId id="282" r:id="rId11"/>
    <p:sldId id="297" r:id="rId12"/>
    <p:sldId id="265" r:id="rId13"/>
    <p:sldId id="266" r:id="rId14"/>
    <p:sldId id="287" r:id="rId15"/>
    <p:sldId id="292" r:id="rId16"/>
    <p:sldId id="271" r:id="rId17"/>
    <p:sldId id="273" r:id="rId18"/>
    <p:sldId id="277" r:id="rId19"/>
    <p:sldId id="278" r:id="rId20"/>
    <p:sldId id="283" r:id="rId21"/>
    <p:sldId id="289" r:id="rId22"/>
    <p:sldId id="290" r:id="rId23"/>
    <p:sldId id="258" r:id="rId24"/>
    <p:sldId id="259" r:id="rId25"/>
    <p:sldId id="291" r:id="rId26"/>
    <p:sldId id="298"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p:scale>
          <a:sx n="66" d="100"/>
          <a:sy n="66" d="100"/>
        </p:scale>
        <p:origin x="-1548"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579438-9EE3-4688-B405-EA16945CDA36}" type="datetimeFigureOut">
              <a:rPr lang="es-ES" smtClean="0"/>
              <a:pPr/>
              <a:t>26/09/2015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0A2EB3-5BFC-4E7F-BCD7-616D919D2A98}" type="slidenum">
              <a:rPr lang="es-ES" smtClean="0"/>
              <a:pPr/>
              <a:t>‹#›</a:t>
            </a:fld>
            <a:endParaRPr lang="es-E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C579438-9EE3-4688-B405-EA16945CDA36}" type="datetimeFigureOut">
              <a:rPr lang="es-ES" smtClean="0"/>
              <a:pPr/>
              <a:t>26/09/2015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0A2EB3-5BFC-4E7F-BCD7-616D919D2A98}"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579438-9EE3-4688-B405-EA16945CDA36}" type="datetimeFigureOut">
              <a:rPr lang="es-ES" smtClean="0"/>
              <a:pPr/>
              <a:t>26/09/2015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0A2EB3-5BFC-4E7F-BCD7-616D919D2A98}"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C579438-9EE3-4688-B405-EA16945CDA36}" type="datetimeFigureOut">
              <a:rPr lang="es-ES" smtClean="0"/>
              <a:pPr/>
              <a:t>26/09/2015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0A2EB3-5BFC-4E7F-BCD7-616D919D2A98}"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579438-9EE3-4688-B405-EA16945CDA36}" type="datetimeFigureOut">
              <a:rPr lang="es-ES" smtClean="0"/>
              <a:pPr/>
              <a:t>26/09/2015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0A2EB3-5BFC-4E7F-BCD7-616D919D2A98}" type="slidenum">
              <a:rPr lang="es-ES" smtClean="0"/>
              <a:pPr/>
              <a:t>‹#›</a:t>
            </a:fld>
            <a:endParaRPr lang="es-E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C579438-9EE3-4688-B405-EA16945CDA36}" type="datetimeFigureOut">
              <a:rPr lang="es-ES" smtClean="0"/>
              <a:pPr/>
              <a:t>26/09/2015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0A2EB3-5BFC-4E7F-BCD7-616D919D2A98}"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C579438-9EE3-4688-B405-EA16945CDA36}" type="datetimeFigureOut">
              <a:rPr lang="es-ES" smtClean="0"/>
              <a:pPr/>
              <a:t>26/09/2015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20A2EB3-5BFC-4E7F-BCD7-616D919D2A98}" type="slidenum">
              <a:rPr lang="es-ES" smtClean="0"/>
              <a:pPr/>
              <a:t>‹#›</a:t>
            </a:fld>
            <a:endParaRPr lang="es-E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C579438-9EE3-4688-B405-EA16945CDA36}" type="datetimeFigureOut">
              <a:rPr lang="es-ES" smtClean="0"/>
              <a:pPr/>
              <a:t>26/09/2015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20A2EB3-5BFC-4E7F-BCD7-616D919D2A98}"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79438-9EE3-4688-B405-EA16945CDA36}" type="datetimeFigureOut">
              <a:rPr lang="es-ES" smtClean="0"/>
              <a:pPr/>
              <a:t>26/09/2015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20A2EB3-5BFC-4E7F-BCD7-616D919D2A98}"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579438-9EE3-4688-B405-EA16945CDA36}" type="datetimeFigureOut">
              <a:rPr lang="es-ES" smtClean="0"/>
              <a:pPr/>
              <a:t>26/09/2015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0A2EB3-5BFC-4E7F-BCD7-616D919D2A98}" type="slidenum">
              <a:rPr lang="es-ES" smtClean="0"/>
              <a:pPr/>
              <a:t>‹#›</a:t>
            </a:fld>
            <a:endParaRPr lang="es-E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579438-9EE3-4688-B405-EA16945CDA36}" type="datetimeFigureOut">
              <a:rPr lang="es-ES" smtClean="0"/>
              <a:pPr/>
              <a:t>26/09/2015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0A2EB3-5BFC-4E7F-BCD7-616D919D2A98}"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C579438-9EE3-4688-B405-EA16945CDA36}" type="datetimeFigureOut">
              <a:rPr lang="es-ES" smtClean="0"/>
              <a:pPr/>
              <a:t>26/09/2015</a:t>
            </a:fld>
            <a:endParaRPr lang="es-E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20A2EB3-5BFC-4E7F-BCD7-616D919D2A98}"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sz="3200" dirty="0" smtClean="0"/>
              <a:t>III Jornadas Internacionales de  genero, emergencias y derechos humanos </a:t>
            </a:r>
            <a:endParaRPr lang="es-ES" sz="3200" dirty="0"/>
          </a:p>
        </p:txBody>
      </p:sp>
      <p:sp>
        <p:nvSpPr>
          <p:cNvPr id="3" name="2 Subtítulo"/>
          <p:cNvSpPr>
            <a:spLocks noGrp="1"/>
          </p:cNvSpPr>
          <p:nvPr>
            <p:ph type="subTitle" idx="1"/>
          </p:nvPr>
        </p:nvSpPr>
        <p:spPr>
          <a:xfrm>
            <a:off x="685800" y="3505200"/>
            <a:ext cx="6982544" cy="1752600"/>
          </a:xfrm>
        </p:spPr>
        <p:txBody>
          <a:bodyPr/>
          <a:lstStyle/>
          <a:p>
            <a:r>
              <a:rPr lang="es-ES" dirty="0" smtClean="0"/>
              <a:t>Genero y cambio</a:t>
            </a:r>
            <a:endParaRPr lang="es-E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615390"/>
            <a:ext cx="7056784" cy="1381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88613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Brechas de Género </a:t>
            </a:r>
            <a:endParaRPr lang="en-US" dirty="0"/>
          </a:p>
        </p:txBody>
      </p:sp>
      <p:sp>
        <p:nvSpPr>
          <p:cNvPr id="4" name="Content Placeholder 3"/>
          <p:cNvSpPr>
            <a:spLocks noGrp="1"/>
          </p:cNvSpPr>
          <p:nvPr>
            <p:ph sz="half" idx="2"/>
          </p:nvPr>
        </p:nvSpPr>
        <p:spPr/>
        <p:txBody>
          <a:bodyPr>
            <a:normAutofit fontScale="77500" lnSpcReduction="20000"/>
          </a:bodyPr>
          <a:lstStyle/>
          <a:p>
            <a:r>
              <a:rPr lang="es-DO" dirty="0" smtClean="0"/>
              <a:t>En cuanto al riesgo:</a:t>
            </a:r>
          </a:p>
          <a:p>
            <a:endParaRPr lang="en-US" dirty="0" smtClean="0"/>
          </a:p>
          <a:p>
            <a:r>
              <a:rPr lang="es-ES" dirty="0" smtClean="0"/>
              <a:t>Limitaciones culturales para movilizarse fuera del espacio domestico </a:t>
            </a:r>
          </a:p>
          <a:p>
            <a:r>
              <a:rPr lang="es-ES" dirty="0" smtClean="0"/>
              <a:t>Menor acceso a la información en caso de amenaza </a:t>
            </a:r>
          </a:p>
          <a:p>
            <a:r>
              <a:rPr lang="es-ES" dirty="0" smtClean="0"/>
              <a:t>Menor acceso a los sistemas de alerta temprana y a pronósticos de variabilidad climática </a:t>
            </a:r>
          </a:p>
          <a:p>
            <a:r>
              <a:rPr lang="es-ES" dirty="0" smtClean="0"/>
              <a:t>Dificultades para participar en procesos de capacitación  </a:t>
            </a:r>
            <a:r>
              <a:rPr lang="es-ES" sz="2300" dirty="0" smtClean="0"/>
              <a:t>(</a:t>
            </a:r>
            <a:r>
              <a:rPr lang="es-ES" sz="1500" dirty="0" smtClean="0"/>
              <a:t>PNUD)</a:t>
            </a:r>
            <a:endParaRPr lang="es-DO" sz="1500" dirty="0" smtClean="0"/>
          </a:p>
          <a:p>
            <a:endParaRPr lang="en-US" dirty="0" smtClean="0"/>
          </a:p>
          <a:p>
            <a:endParaRPr lang="en-US" dirty="0"/>
          </a:p>
        </p:txBody>
      </p:sp>
      <p:pic>
        <p:nvPicPr>
          <p:cNvPr id="5" name="Picture 3" descr="C:\Users\OWNER\Desktop\expo meyreles\epidemias-09.jpg"/>
          <p:cNvPicPr>
            <a:picLocks noGrp="1" noChangeAspect="1" noChangeArrowheads="1"/>
          </p:cNvPicPr>
          <p:nvPr>
            <p:ph sz="half" idx="1"/>
          </p:nvPr>
        </p:nvPicPr>
        <p:blipFill>
          <a:blip r:embed="rId2" cstate="print"/>
          <a:stretch>
            <a:fillRect/>
          </a:stretch>
        </p:blipFill>
        <p:spPr bwMode="auto">
          <a:xfrm>
            <a:off x="809625" y="1916832"/>
            <a:ext cx="3333750" cy="42484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DO" sz="2000" dirty="0" smtClean="0"/>
              <a:t/>
            </a:r>
            <a:br>
              <a:rPr lang="es-DO" sz="2000" dirty="0" smtClean="0"/>
            </a:br>
            <a:r>
              <a:rPr lang="es-DO" sz="2200" dirty="0" smtClean="0">
                <a:solidFill>
                  <a:srgbClr val="FF0000"/>
                </a:solidFill>
              </a:rPr>
              <a:t/>
            </a:r>
            <a:br>
              <a:rPr lang="es-DO" sz="2200" dirty="0" smtClean="0">
                <a:solidFill>
                  <a:srgbClr val="FF0000"/>
                </a:solidFill>
              </a:rPr>
            </a:br>
            <a:r>
              <a:rPr lang="es-DO" sz="2200" dirty="0" smtClean="0"/>
              <a:t>Los roles estereotipados de género  colocan a hombres y mujeres en posiciones y situaciones diversas que pueden aumentar la vulnerabilidad de las personas.</a:t>
            </a:r>
            <a:r>
              <a:rPr lang="en-US" dirty="0" smtClean="0"/>
              <a:t/>
            </a:r>
            <a:br>
              <a:rPr lang="en-US" dirty="0" smtClean="0"/>
            </a:br>
            <a:endParaRPr lang="en-US" dirty="0"/>
          </a:p>
        </p:txBody>
      </p:sp>
      <p:sp>
        <p:nvSpPr>
          <p:cNvPr id="3" name="Content Placeholder 2"/>
          <p:cNvSpPr>
            <a:spLocks noGrp="1"/>
          </p:cNvSpPr>
          <p:nvPr>
            <p:ph sz="half" idx="1"/>
          </p:nvPr>
        </p:nvSpPr>
        <p:spPr/>
        <p:txBody>
          <a:bodyPr>
            <a:normAutofit fontScale="77500" lnSpcReduction="20000"/>
          </a:bodyPr>
          <a:lstStyle/>
          <a:p>
            <a:r>
              <a:rPr lang="es-ES" b="1" dirty="0" smtClean="0"/>
              <a:t>Mujeres:</a:t>
            </a:r>
            <a:r>
              <a:rPr lang="es-ES" dirty="0" smtClean="0"/>
              <a:t>  </a:t>
            </a:r>
            <a:endParaRPr lang="en-US" dirty="0" smtClean="0"/>
          </a:p>
          <a:p>
            <a:pPr lvl="0"/>
            <a:r>
              <a:rPr lang="es-DO" dirty="0" smtClean="0"/>
              <a:t>Inseguridad económica y niveles más altos de pobreza</a:t>
            </a:r>
            <a:endParaRPr lang="en-US" dirty="0" smtClean="0"/>
          </a:p>
          <a:p>
            <a:pPr lvl="0"/>
            <a:r>
              <a:rPr lang="es-DO" dirty="0" smtClean="0"/>
              <a:t>Extensivas responsabilidades de cuidado personal de otros/as; </a:t>
            </a:r>
            <a:endParaRPr lang="en-US" dirty="0" smtClean="0"/>
          </a:p>
          <a:p>
            <a:pPr lvl="0"/>
            <a:r>
              <a:rPr lang="es-DO" dirty="0" smtClean="0"/>
              <a:t>Las ocupaciones tradicionales  de las mujeres</a:t>
            </a:r>
            <a:endParaRPr lang="en-US" dirty="0" smtClean="0"/>
          </a:p>
          <a:p>
            <a:pPr lvl="0"/>
            <a:r>
              <a:rPr lang="en-US" dirty="0" err="1" smtClean="0"/>
              <a:t>Violencia</a:t>
            </a:r>
            <a:r>
              <a:rPr lang="en-US" dirty="0" smtClean="0"/>
              <a:t> </a:t>
            </a:r>
            <a:r>
              <a:rPr lang="en-US" dirty="0" err="1" smtClean="0"/>
              <a:t>doméstica</a:t>
            </a:r>
            <a:endParaRPr lang="en-US" dirty="0" smtClean="0"/>
          </a:p>
          <a:p>
            <a:r>
              <a:rPr lang="es-ES" b="1" dirty="0" smtClean="0"/>
              <a:t>Hombres:</a:t>
            </a:r>
            <a:endParaRPr lang="en-US" dirty="0" smtClean="0"/>
          </a:p>
          <a:p>
            <a:pPr lvl="0"/>
            <a:r>
              <a:rPr lang="en-US" dirty="0" err="1" smtClean="0"/>
              <a:t>Segregación</a:t>
            </a:r>
            <a:r>
              <a:rPr lang="en-US" dirty="0" smtClean="0"/>
              <a:t> </a:t>
            </a:r>
            <a:r>
              <a:rPr lang="en-US" dirty="0" err="1" smtClean="0"/>
              <a:t>ocupacional</a:t>
            </a:r>
            <a:endParaRPr lang="en-US" dirty="0" smtClean="0"/>
          </a:p>
          <a:p>
            <a:pPr lvl="0"/>
            <a:r>
              <a:rPr lang="en-US" dirty="0" err="1" smtClean="0"/>
              <a:t>Normas</a:t>
            </a:r>
            <a:r>
              <a:rPr lang="en-US" dirty="0" smtClean="0"/>
              <a:t> </a:t>
            </a:r>
            <a:r>
              <a:rPr lang="en-US" dirty="0" err="1" smtClean="0"/>
              <a:t>internalizadas</a:t>
            </a:r>
            <a:r>
              <a:rPr lang="en-US" dirty="0" smtClean="0"/>
              <a:t> de </a:t>
            </a:r>
            <a:r>
              <a:rPr lang="en-US" dirty="0" err="1" smtClean="0"/>
              <a:t>masculinidad</a:t>
            </a:r>
            <a:endParaRPr lang="en-US" dirty="0" smtClean="0"/>
          </a:p>
          <a:p>
            <a:pPr lvl="0"/>
            <a:r>
              <a:rPr lang="es-DO" dirty="0" smtClean="0"/>
              <a:t>Roles en la familia y hogar</a:t>
            </a:r>
            <a:endParaRPr lang="en-US" dirty="0" smtClean="0"/>
          </a:p>
          <a:p>
            <a:pPr lvl="0"/>
            <a:endParaRPr lang="en-US" dirty="0" smtClean="0"/>
          </a:p>
          <a:p>
            <a:endParaRPr lang="en-US" dirty="0"/>
          </a:p>
        </p:txBody>
      </p:sp>
      <p:pic>
        <p:nvPicPr>
          <p:cNvPr id="5" name="Content Placeholder 3" descr="tormenta_noel_dominicana.jpg"/>
          <p:cNvPicPr>
            <a:picLocks noGrp="1" noChangeAspect="1"/>
          </p:cNvPicPr>
          <p:nvPr>
            <p:ph sz="half" idx="2"/>
          </p:nvPr>
        </p:nvPicPr>
        <p:blipFill>
          <a:blip r:embed="rId2" cstate="print"/>
          <a:stretch>
            <a:fillRect/>
          </a:stretch>
        </p:blipFill>
        <p:spPr>
          <a:xfrm>
            <a:off x="4762500" y="2711450"/>
            <a:ext cx="3810000" cy="2641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Vinculo genero y riesgo climático</a:t>
            </a:r>
            <a:endParaRPr lang="es-ES" dirty="0"/>
          </a:p>
        </p:txBody>
      </p:sp>
      <p:sp>
        <p:nvSpPr>
          <p:cNvPr id="3" name="2 Marcador de contenido"/>
          <p:cNvSpPr>
            <a:spLocks noGrp="1"/>
          </p:cNvSpPr>
          <p:nvPr>
            <p:ph idx="1"/>
          </p:nvPr>
        </p:nvSpPr>
        <p:spPr/>
        <p:txBody>
          <a:bodyPr>
            <a:normAutofit/>
          </a:bodyPr>
          <a:lstStyle/>
          <a:p>
            <a:r>
              <a:rPr lang="es-ES" dirty="0" smtClean="0"/>
              <a:t> Se ha visto que existe una interrelación causal entre el género y cambio climático que se puede resumir de la siguiente manera:</a:t>
            </a:r>
          </a:p>
          <a:p>
            <a:endParaRPr lang="en-US" dirty="0" smtClean="0"/>
          </a:p>
          <a:p>
            <a:r>
              <a:rPr lang="es-ES" dirty="0" smtClean="0"/>
              <a:t>(1) El cambio climático tiende a exacerbar las desigualdades de género existentes, porque: </a:t>
            </a:r>
          </a:p>
          <a:p>
            <a:endParaRPr lang="en-US" dirty="0" smtClean="0"/>
          </a:p>
          <a:p>
            <a:r>
              <a:rPr lang="es-ES" dirty="0" smtClean="0"/>
              <a:t>(2) Las desigualdades de género llevan a que los impactos negativos relacionados al cambio climático que enfrentan las mujeres sean mayores y les generen mayores desafíos.</a:t>
            </a:r>
            <a:endParaRPr lang="en-US" dirty="0" smtClean="0"/>
          </a:p>
          <a:p>
            <a:endParaRPr lang="es-ES" dirty="0" smtClean="0"/>
          </a:p>
        </p:txBody>
      </p:sp>
    </p:spTree>
    <p:extLst>
      <p:ext uri="{BB962C8B-B14F-4D97-AF65-F5344CB8AC3E}">
        <p14:creationId xmlns:p14="http://schemas.microsoft.com/office/powerpoint/2010/main" xmlns="" val="18558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Los efectos más importantes del cambio climático:</a:t>
            </a:r>
            <a:endParaRPr lang="en-US" dirty="0" smtClean="0"/>
          </a:p>
          <a:p>
            <a:r>
              <a:rPr lang="es-ES" b="1" dirty="0" smtClean="0"/>
              <a:t>Directos:   </a:t>
            </a:r>
            <a:endParaRPr lang="en-US" b="1" dirty="0" smtClean="0"/>
          </a:p>
          <a:p>
            <a:pPr lvl="0"/>
            <a:r>
              <a:rPr lang="es-DO" dirty="0" smtClean="0"/>
              <a:t>Temperaturas más elevadas de los océanos</a:t>
            </a:r>
            <a:endParaRPr lang="en-US" dirty="0" smtClean="0"/>
          </a:p>
          <a:p>
            <a:pPr lvl="0"/>
            <a:r>
              <a:rPr lang="es-DO" dirty="0" smtClean="0"/>
              <a:t>Sequia y escasez de agua</a:t>
            </a:r>
            <a:endParaRPr lang="en-US" dirty="0" smtClean="0"/>
          </a:p>
          <a:p>
            <a:pPr lvl="0"/>
            <a:r>
              <a:rPr lang="es-DO" dirty="0" smtClean="0"/>
              <a:t>Cambios en la  frecuencia y características  de eventos climáticos extremos</a:t>
            </a:r>
            <a:endParaRPr lang="en-US" dirty="0" smtClean="0"/>
          </a:p>
          <a:p>
            <a:r>
              <a:rPr lang="es-ES" b="1" dirty="0" smtClean="0"/>
              <a:t>Indirectos</a:t>
            </a:r>
            <a:endParaRPr lang="en-US" b="1" dirty="0" smtClean="0"/>
          </a:p>
          <a:p>
            <a:pPr lvl="0"/>
            <a:r>
              <a:rPr lang="es-DO" dirty="0" smtClean="0"/>
              <a:t>Mas epidemias</a:t>
            </a:r>
          </a:p>
          <a:p>
            <a:pPr lvl="0"/>
            <a:r>
              <a:rPr lang="es-DO" dirty="0" smtClean="0"/>
              <a:t>Perdida de especies</a:t>
            </a:r>
          </a:p>
          <a:p>
            <a:pPr lvl="0"/>
            <a:r>
              <a:rPr lang="es-DO" dirty="0" smtClean="0"/>
              <a:t>Menor producción de cosechas</a:t>
            </a:r>
          </a:p>
          <a:p>
            <a:pPr lvl="0"/>
            <a:r>
              <a:rPr lang="es-DO" dirty="0" err="1" smtClean="0"/>
              <a:t>Migracion</a:t>
            </a:r>
            <a:r>
              <a:rPr lang="es-DO" dirty="0" smtClean="0"/>
              <a:t> </a:t>
            </a:r>
          </a:p>
          <a:p>
            <a:endParaRPr lang="es-ES" dirty="0"/>
          </a:p>
        </p:txBody>
      </p:sp>
    </p:spTree>
    <p:extLst>
      <p:ext uri="{BB962C8B-B14F-4D97-AF65-F5344CB8AC3E}">
        <p14:creationId xmlns:p14="http://schemas.microsoft.com/office/powerpoint/2010/main" xmlns="" val="1421107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Sequia  en Republica Dominicana</a:t>
            </a:r>
            <a:endParaRPr lang="en-US" dirty="0"/>
          </a:p>
        </p:txBody>
      </p:sp>
      <p:sp>
        <p:nvSpPr>
          <p:cNvPr id="3" name="Content Placeholder 2"/>
          <p:cNvSpPr>
            <a:spLocks noGrp="1"/>
          </p:cNvSpPr>
          <p:nvPr>
            <p:ph sz="half" idx="1"/>
          </p:nvPr>
        </p:nvSpPr>
        <p:spPr/>
        <p:txBody>
          <a:bodyPr>
            <a:normAutofit fontScale="77500" lnSpcReduction="20000"/>
          </a:bodyPr>
          <a:lstStyle/>
          <a:p>
            <a:r>
              <a:rPr lang="es-DO" dirty="0" smtClean="0"/>
              <a:t>República Dominicana </a:t>
            </a:r>
          </a:p>
          <a:p>
            <a:pPr>
              <a:buNone/>
            </a:pPr>
            <a:r>
              <a:rPr lang="es-DO" dirty="0" smtClean="0"/>
              <a:t>   enfrenta una de las peores sequías de los últimos 20 años.</a:t>
            </a:r>
            <a:endParaRPr lang="es-ES" dirty="0" smtClean="0"/>
          </a:p>
          <a:p>
            <a:r>
              <a:rPr lang="es-DO" dirty="0" smtClean="0"/>
              <a:t> El país no vivía una situación semejante desde 1997 ; como entonces, la carencia de lluvias se debe al fenómeno denominado “El Niño</a:t>
            </a:r>
            <a:r>
              <a:rPr lang="es-DO" sz="1800" dirty="0" smtClean="0"/>
              <a:t>”. (M. Meléndez; acento.com)</a:t>
            </a:r>
            <a:r>
              <a:rPr lang="es-DO" dirty="0" smtClean="0"/>
              <a:t/>
            </a:r>
            <a:br>
              <a:rPr lang="es-DO" dirty="0" smtClean="0"/>
            </a:br>
            <a:endParaRPr lang="es-ES" dirty="0" smtClean="0"/>
          </a:p>
          <a:p>
            <a:r>
              <a:rPr lang="es-ES" dirty="0" smtClean="0"/>
              <a:t>Podemos observar el impacto que este posible efecto de la variabilidad y /o el CC tiene en las mujeres y las niñas. </a:t>
            </a:r>
          </a:p>
          <a:p>
            <a:endParaRPr lang="en-US"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916832"/>
            <a:ext cx="3528392"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smtClean="0"/>
              <a:t/>
            </a:r>
            <a:br>
              <a:rPr lang="es-ES" b="1" dirty="0" smtClean="0"/>
            </a:br>
            <a:r>
              <a:rPr lang="es-ES" b="1" dirty="0" smtClean="0"/>
              <a:t>Marco </a:t>
            </a:r>
            <a:r>
              <a:rPr lang="es-ES" b="1" dirty="0" smtClean="0"/>
              <a:t>Normativo  Internacional para la Igualdad de Género   Ejemplos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s-DO" dirty="0" smtClean="0"/>
          </a:p>
          <a:p>
            <a:r>
              <a:rPr lang="es-DO" dirty="0" smtClean="0"/>
              <a:t> Conferencia Mundial sobre Derechos Humanos (1993</a:t>
            </a:r>
            <a:r>
              <a:rPr lang="es-DO" dirty="0" smtClean="0"/>
              <a:t>)</a:t>
            </a:r>
          </a:p>
          <a:p>
            <a:endParaRPr lang="en-US" dirty="0" smtClean="0"/>
          </a:p>
          <a:p>
            <a:r>
              <a:rPr lang="es-DO" dirty="0" smtClean="0"/>
              <a:t>  Plataforma de Acción de Beijing (</a:t>
            </a:r>
            <a:r>
              <a:rPr lang="es-DO" dirty="0" smtClean="0"/>
              <a:t>4ªConferencia </a:t>
            </a:r>
            <a:r>
              <a:rPr lang="es-DO" dirty="0" smtClean="0"/>
              <a:t>sobre la Mujer, 1995</a:t>
            </a:r>
            <a:r>
              <a:rPr lang="es-DO" dirty="0" smtClean="0"/>
              <a:t>)</a:t>
            </a:r>
          </a:p>
          <a:p>
            <a:endParaRPr lang="en-US" dirty="0" smtClean="0"/>
          </a:p>
          <a:p>
            <a:r>
              <a:rPr lang="es-DO" dirty="0" smtClean="0"/>
              <a:t> Convención sobre la Eliminación de</a:t>
            </a:r>
            <a:r>
              <a:rPr lang="en-US" dirty="0" smtClean="0"/>
              <a:t> </a:t>
            </a:r>
            <a:r>
              <a:rPr lang="es-DO" dirty="0" smtClean="0"/>
              <a:t>todas las Formas de discriminación</a:t>
            </a:r>
            <a:r>
              <a:rPr lang="en-US" dirty="0" smtClean="0"/>
              <a:t> </a:t>
            </a:r>
            <a:r>
              <a:rPr lang="es-DO" dirty="0" smtClean="0"/>
              <a:t>contra la Mujer (CEDAW, 1997)</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Republica Dominicana</a:t>
            </a:r>
            <a:endParaRPr lang="es-ES" dirty="0"/>
          </a:p>
        </p:txBody>
      </p:sp>
      <p:sp>
        <p:nvSpPr>
          <p:cNvPr id="3" name="2 Marcador de contenido"/>
          <p:cNvSpPr>
            <a:spLocks noGrp="1"/>
          </p:cNvSpPr>
          <p:nvPr>
            <p:ph idx="1"/>
          </p:nvPr>
        </p:nvSpPr>
        <p:spPr/>
        <p:txBody>
          <a:bodyPr>
            <a:normAutofit lnSpcReduction="10000"/>
          </a:bodyPr>
          <a:lstStyle/>
          <a:p>
            <a:endParaRPr lang="es-ES" dirty="0" smtClean="0"/>
          </a:p>
          <a:p>
            <a:r>
              <a:rPr lang="es-ES" dirty="0" smtClean="0"/>
              <a:t>Su localización y características geográficas la exponen a múltiples amenazas, y las características de su proceso de desarrollo  han generado vulnerabilidades que la colocan en una posición de riesgo respecto a las amenazas </a:t>
            </a:r>
            <a:r>
              <a:rPr lang="es-ES" dirty="0" err="1" smtClean="0"/>
              <a:t>hidrometeorologicas</a:t>
            </a:r>
            <a:r>
              <a:rPr lang="es-ES" dirty="0" smtClean="0"/>
              <a:t> y climáticas. </a:t>
            </a:r>
          </a:p>
          <a:p>
            <a:endParaRPr lang="es-ES" dirty="0" smtClean="0"/>
          </a:p>
          <a:p>
            <a:pPr>
              <a:buNone/>
            </a:pPr>
            <a:endParaRPr lang="es-ES" dirty="0" smtClean="0"/>
          </a:p>
          <a:p>
            <a:r>
              <a:rPr lang="es-ES" dirty="0" smtClean="0"/>
              <a:t>Según </a:t>
            </a:r>
            <a:r>
              <a:rPr lang="es-ES" dirty="0"/>
              <a:t>el Índice de Riesgo Climático Global de </a:t>
            </a:r>
            <a:r>
              <a:rPr lang="es-ES" dirty="0" err="1"/>
              <a:t>Germanwatch</a:t>
            </a:r>
            <a:r>
              <a:rPr lang="es-ES" dirty="0"/>
              <a:t> de 2014, República Dominicana figura como uno de los 10 países más afectados por riesgos climáticos a nivel mundial. (Global </a:t>
            </a:r>
            <a:r>
              <a:rPr lang="es-ES" dirty="0" err="1"/>
              <a:t>Climate</a:t>
            </a:r>
            <a:r>
              <a:rPr lang="es-ES" dirty="0"/>
              <a:t> </a:t>
            </a:r>
            <a:r>
              <a:rPr lang="es-ES" dirty="0" err="1"/>
              <a:t>Risk</a:t>
            </a:r>
            <a:r>
              <a:rPr lang="es-ES" dirty="0"/>
              <a:t> </a:t>
            </a:r>
            <a:r>
              <a:rPr lang="es-ES" dirty="0" err="1"/>
              <a:t>Index</a:t>
            </a:r>
            <a:r>
              <a:rPr lang="es-ES" dirty="0"/>
              <a:t> 2014, </a:t>
            </a:r>
            <a:r>
              <a:rPr lang="es-ES" dirty="0" err="1"/>
              <a:t>Germanwatch</a:t>
            </a:r>
            <a:r>
              <a:rPr lang="es-ES" dirty="0"/>
              <a:t>.)</a:t>
            </a:r>
          </a:p>
          <a:p>
            <a:endParaRPr lang="es-ES" dirty="0"/>
          </a:p>
          <a:p>
            <a:endParaRPr lang="es-ES" dirty="0"/>
          </a:p>
        </p:txBody>
      </p:sp>
    </p:spTree>
    <p:extLst>
      <p:ext uri="{BB962C8B-B14F-4D97-AF65-F5344CB8AC3E}">
        <p14:creationId xmlns:p14="http://schemas.microsoft.com/office/powerpoint/2010/main" xmlns="" val="3414139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r>
              <a:rPr lang="es-ES" dirty="0" smtClean="0"/>
              <a:t>La Tercera Comunicación Nacional de Cambio Climático para la Republica Dominicana que se desarrolla en la actualidad con el apoyo de  CATHALAC,   ha  generado resultados preliminares sobre los impactos del cambio climático en el país.  </a:t>
            </a:r>
          </a:p>
          <a:p>
            <a:endParaRPr lang="en-US" dirty="0" smtClean="0"/>
          </a:p>
          <a:p>
            <a:pPr lvl="0"/>
            <a:r>
              <a:rPr lang="es-ES" dirty="0" smtClean="0"/>
              <a:t>1 se agravan las sequias,  </a:t>
            </a:r>
            <a:endParaRPr lang="en-US" dirty="0" smtClean="0"/>
          </a:p>
          <a:p>
            <a:pPr lvl="0"/>
            <a:r>
              <a:rPr lang="es-ES" dirty="0" smtClean="0"/>
              <a:t>2 déficit  en las  precipitación  </a:t>
            </a:r>
            <a:endParaRPr lang="en-US" dirty="0" smtClean="0"/>
          </a:p>
          <a:p>
            <a:pPr lvl="0"/>
            <a:r>
              <a:rPr lang="es-ES" dirty="0" smtClean="0"/>
              <a:t>3 tormentas extremas </a:t>
            </a:r>
            <a:endParaRPr lang="en-US" dirty="0" smtClean="0"/>
          </a:p>
          <a:p>
            <a:r>
              <a:rPr lang="es-ES" dirty="0" smtClean="0"/>
              <a:t> 4 lluvias súbitas</a:t>
            </a:r>
            <a:endParaRPr lang="es-ES" dirty="0"/>
          </a:p>
        </p:txBody>
      </p:sp>
    </p:spTree>
    <p:extLst>
      <p:ext uri="{BB962C8B-B14F-4D97-AF65-F5344CB8AC3E}">
        <p14:creationId xmlns:p14="http://schemas.microsoft.com/office/powerpoint/2010/main" xmlns="" val="3424255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Disparidades de genero en RD</a:t>
            </a:r>
            <a:br>
              <a:rPr lang="es-ES" dirty="0" smtClean="0"/>
            </a:br>
            <a:endParaRPr lang="es-ES" dirty="0"/>
          </a:p>
        </p:txBody>
      </p:sp>
      <p:sp>
        <p:nvSpPr>
          <p:cNvPr id="3" name="2 Marcador de contenido"/>
          <p:cNvSpPr>
            <a:spLocks noGrp="1"/>
          </p:cNvSpPr>
          <p:nvPr>
            <p:ph idx="1"/>
          </p:nvPr>
        </p:nvSpPr>
        <p:spPr/>
        <p:txBody>
          <a:bodyPr>
            <a:normAutofit/>
          </a:bodyPr>
          <a:lstStyle/>
          <a:p>
            <a:pPr lvl="0">
              <a:buNone/>
            </a:pPr>
            <a:endParaRPr lang="es-DO" dirty="0" smtClean="0"/>
          </a:p>
          <a:p>
            <a:pPr lvl="0"/>
            <a:r>
              <a:rPr lang="es-DO" dirty="0" smtClean="0"/>
              <a:t>Población económicamente activa: </a:t>
            </a:r>
          </a:p>
          <a:p>
            <a:pPr lvl="0">
              <a:buNone/>
            </a:pPr>
            <a:r>
              <a:rPr lang="es-DO" dirty="0" smtClean="0"/>
              <a:t>   Hombres 61.5%    Mujeres 35.7%</a:t>
            </a:r>
          </a:p>
          <a:p>
            <a:pPr lvl="0">
              <a:buNone/>
            </a:pPr>
            <a:endParaRPr lang="en-US" dirty="0" smtClean="0"/>
          </a:p>
          <a:p>
            <a:pPr lvl="0"/>
            <a:r>
              <a:rPr lang="es-DO" dirty="0" smtClean="0"/>
              <a:t>D</a:t>
            </a:r>
            <a:r>
              <a:rPr lang="es-DO" dirty="0" smtClean="0"/>
              <a:t>esocupación</a:t>
            </a:r>
            <a:r>
              <a:rPr lang="en-US" dirty="0" smtClean="0"/>
              <a:t>: Hombres 9.8%  </a:t>
            </a:r>
            <a:r>
              <a:rPr lang="en-US" dirty="0" err="1" smtClean="0"/>
              <a:t>Mujeres</a:t>
            </a:r>
            <a:r>
              <a:rPr lang="en-US" dirty="0" smtClean="0"/>
              <a:t> </a:t>
            </a:r>
            <a:r>
              <a:rPr lang="en-US" dirty="0" smtClean="0"/>
              <a:t> 22.1</a:t>
            </a:r>
            <a:r>
              <a:rPr lang="en-US" dirty="0" smtClean="0"/>
              <a:t>%</a:t>
            </a:r>
          </a:p>
          <a:p>
            <a:pPr lvl="0"/>
            <a:endParaRPr lang="en-US" dirty="0" smtClean="0"/>
          </a:p>
          <a:p>
            <a:pPr lvl="0"/>
            <a:r>
              <a:rPr lang="es-DO" dirty="0" smtClean="0"/>
              <a:t> Ingresos que perciben las mujeres por su trabajo equivalen a una proporción menor que los ingresos de los hombres en casi todas las escalas educacionales. </a:t>
            </a:r>
          </a:p>
          <a:p>
            <a:pPr lvl="0"/>
            <a:r>
              <a:rPr lang="en-US" sz="900" dirty="0" smtClean="0"/>
              <a:t>(</a:t>
            </a:r>
            <a:r>
              <a:rPr lang="en-US" sz="900" dirty="0" err="1" smtClean="0"/>
              <a:t>Datos</a:t>
            </a:r>
            <a:r>
              <a:rPr lang="en-US" sz="900" dirty="0" smtClean="0"/>
              <a:t> 2012 en E. </a:t>
            </a:r>
            <a:r>
              <a:rPr lang="en-US" sz="900" dirty="0" err="1" smtClean="0"/>
              <a:t>Alcantara</a:t>
            </a:r>
            <a:r>
              <a:rPr lang="en-US" sz="900" dirty="0" smtClean="0"/>
              <a:t>)</a:t>
            </a:r>
          </a:p>
          <a:p>
            <a:pPr marL="0" indent="0">
              <a:buNone/>
            </a:pPr>
            <a:endParaRPr lang="es-ES" dirty="0" smtClean="0"/>
          </a:p>
        </p:txBody>
      </p:sp>
    </p:spTree>
    <p:extLst>
      <p:ext uri="{BB962C8B-B14F-4D97-AF65-F5344CB8AC3E}">
        <p14:creationId xmlns:p14="http://schemas.microsoft.com/office/powerpoint/2010/main" xmlns="" val="2694520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endParaRPr lang="es-ES" dirty="0" smtClean="0"/>
          </a:p>
          <a:p>
            <a:pPr lvl="0"/>
            <a:endParaRPr lang="en-US" sz="900" dirty="0" smtClean="0"/>
          </a:p>
          <a:p>
            <a:pPr lvl="0"/>
            <a:r>
              <a:rPr lang="es-ES" dirty="0" smtClean="0"/>
              <a:t>Violencia de género:  en lo que va del año han muerto 170 mujeres  en casos de </a:t>
            </a:r>
            <a:r>
              <a:rPr lang="es-ES" dirty="0" err="1" smtClean="0"/>
              <a:t>feminicidios</a:t>
            </a:r>
            <a:r>
              <a:rPr lang="es-ES" dirty="0" smtClean="0"/>
              <a:t>.</a:t>
            </a:r>
            <a:endParaRPr lang="en-US" dirty="0" smtClean="0"/>
          </a:p>
          <a:p>
            <a:pPr>
              <a:buNone/>
            </a:pPr>
            <a:r>
              <a:rPr lang="es-ES" dirty="0" smtClean="0"/>
              <a:t> </a:t>
            </a:r>
          </a:p>
          <a:p>
            <a:r>
              <a:rPr lang="es-ES" dirty="0" smtClean="0"/>
              <a:t>El 37.5% de los hogares dominicanos tienen jefatura femenina; específicamente en los hogares de los grupos de menores recursos. </a:t>
            </a:r>
            <a:r>
              <a:rPr lang="es-ES" sz="1200" dirty="0" smtClean="0"/>
              <a:t>(IX Censo Nacional de Población y Familia) </a:t>
            </a:r>
          </a:p>
        </p:txBody>
      </p:sp>
    </p:spTree>
    <p:extLst>
      <p:ext uri="{BB962C8B-B14F-4D97-AF65-F5344CB8AC3E}">
        <p14:creationId xmlns:p14="http://schemas.microsoft.com/office/powerpoint/2010/main" xmlns="" val="3816464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Cambio climático y genero</a:t>
            </a:r>
            <a:endParaRPr lang="es-ES" dirty="0"/>
          </a:p>
        </p:txBody>
      </p:sp>
      <p:sp>
        <p:nvSpPr>
          <p:cNvPr id="3" name="2 Subtítulo"/>
          <p:cNvSpPr>
            <a:spLocks noGrp="1"/>
          </p:cNvSpPr>
          <p:nvPr>
            <p:ph type="subTitle" idx="1"/>
          </p:nvPr>
        </p:nvSpPr>
        <p:spPr/>
        <p:txBody>
          <a:bodyPr>
            <a:noAutofit/>
          </a:bodyPr>
          <a:lstStyle/>
          <a:p>
            <a:r>
              <a:rPr lang="es-ES" dirty="0" smtClean="0"/>
              <a:t>Lourdes </a:t>
            </a:r>
            <a:r>
              <a:rPr lang="es-ES" dirty="0" err="1" smtClean="0"/>
              <a:t>Meyreles</a:t>
            </a:r>
            <a:endParaRPr lang="es-ES" dirty="0" smtClean="0"/>
          </a:p>
          <a:p>
            <a:r>
              <a:rPr lang="es-ES" sz="1800" dirty="0" smtClean="0"/>
              <a:t>Facultad Latinoamericana de Ciencias Sociales  FLACSO </a:t>
            </a:r>
          </a:p>
          <a:p>
            <a:r>
              <a:rPr lang="es-ES" sz="1800" dirty="0" smtClean="0"/>
              <a:t>Republica Dominicana</a:t>
            </a:r>
            <a:endParaRPr lang="es-ES" sz="1800" dirty="0"/>
          </a:p>
        </p:txBody>
      </p:sp>
    </p:spTree>
    <p:extLst>
      <p:ext uri="{BB962C8B-B14F-4D97-AF65-F5344CB8AC3E}">
        <p14:creationId xmlns:p14="http://schemas.microsoft.com/office/powerpoint/2010/main" xmlns="" val="2563156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3100" b="1" dirty="0" smtClean="0"/>
              <a:t>Marco normativo Adaptación  y Mitigación al C </a:t>
            </a:r>
            <a:r>
              <a:rPr lang="es-ES" sz="3100" b="1" dirty="0" err="1" smtClean="0"/>
              <a:t>C</a:t>
            </a:r>
            <a:r>
              <a:rPr lang="es-ES" sz="3100" b="1" dirty="0" smtClean="0"/>
              <a:t> en Republica </a:t>
            </a:r>
            <a:r>
              <a:rPr lang="es-ES" sz="3100" b="1" dirty="0" smtClean="0"/>
              <a:t>Dominicana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s-ES" dirty="0" smtClean="0"/>
              <a:t>Mas recientes, entre otros:</a:t>
            </a:r>
            <a:endParaRPr lang="es-ES" dirty="0" smtClean="0"/>
          </a:p>
          <a:p>
            <a:r>
              <a:rPr lang="es-ES" dirty="0" smtClean="0"/>
              <a:t>Estrategia </a:t>
            </a:r>
            <a:r>
              <a:rPr lang="es-ES" dirty="0" smtClean="0"/>
              <a:t>Nacional de Desarrollo 2030 </a:t>
            </a:r>
            <a:r>
              <a:rPr lang="es-ES" dirty="0" smtClean="0"/>
              <a:t>END</a:t>
            </a:r>
            <a:endParaRPr lang="es-ES" dirty="0" smtClean="0"/>
          </a:p>
          <a:p>
            <a:endParaRPr lang="es-ES" dirty="0" smtClean="0"/>
          </a:p>
          <a:p>
            <a:r>
              <a:rPr lang="es-ES" dirty="0" smtClean="0"/>
              <a:t>Decreto 601-08, mediante el cual se crea el Consejo Nacional para el Cambio Climático y el Mecanismo de Desarrollo Limpio (CNCCMDL).</a:t>
            </a:r>
          </a:p>
          <a:p>
            <a:pPr>
              <a:buNone/>
            </a:pPr>
            <a:endParaRPr lang="es-ES" dirty="0" smtClean="0"/>
          </a:p>
          <a:p>
            <a:endParaRPr lang="en-US" dirty="0" smtClean="0"/>
          </a:p>
          <a:p>
            <a:r>
              <a:rPr lang="es-ES" dirty="0" smtClean="0"/>
              <a:t>Política Nacional de Cambio Climático PNCC  formulada en el 2013.</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 dirty="0" smtClean="0"/>
              <a:t>Porque las </a:t>
            </a:r>
            <a:r>
              <a:rPr lang="es-ES" dirty="0" smtClean="0"/>
              <a:t>mujeres? :  </a:t>
            </a:r>
            <a:r>
              <a:rPr lang="es-ES" dirty="0" smtClean="0"/>
              <a:t>“las caribeñas se encuentran en el medio de la tormenta”</a:t>
            </a:r>
            <a:endParaRPr lang="en-US" dirty="0"/>
          </a:p>
        </p:txBody>
      </p:sp>
      <p:sp>
        <p:nvSpPr>
          <p:cNvPr id="3" name="Content Placeholder 2"/>
          <p:cNvSpPr>
            <a:spLocks noGrp="1"/>
          </p:cNvSpPr>
          <p:nvPr>
            <p:ph idx="1"/>
          </p:nvPr>
        </p:nvSpPr>
        <p:spPr/>
        <p:txBody>
          <a:bodyPr/>
          <a:lstStyle/>
          <a:p>
            <a:endParaRPr lang="es-ES" dirty="0" smtClean="0"/>
          </a:p>
          <a:p>
            <a:r>
              <a:rPr lang="es-ES" dirty="0" smtClean="0"/>
              <a:t>Las mujeres tienen un  rol proactivo y  extensas capacidades frente a las situaciones de emergencia.</a:t>
            </a:r>
          </a:p>
          <a:p>
            <a:endParaRPr lang="es-ES" dirty="0" smtClean="0"/>
          </a:p>
          <a:p>
            <a:r>
              <a:rPr lang="es-ES" dirty="0" smtClean="0"/>
              <a:t> Se encuentran en situaciones de vulnerabilidad </a:t>
            </a:r>
            <a:r>
              <a:rPr lang="es-DO" dirty="0" smtClean="0"/>
              <a:t>vinculadas a su desventaja respecto del acceso a recursos fundamentales para la adaptación al cambio climático, como la propiedad de la tierra, posibilidad de crédito o inserción en la toma de decisión para la distribución de recursos claves como el agua. </a:t>
            </a:r>
          </a:p>
          <a:p>
            <a:r>
              <a:rPr lang="es-DO" sz="1050" dirty="0" smtClean="0"/>
              <a:t>( citado en  entrevista por </a:t>
            </a:r>
            <a:r>
              <a:rPr lang="es-DO" sz="1050" i="1" dirty="0" smtClean="0"/>
              <a:t>Patricia </a:t>
            </a:r>
            <a:r>
              <a:rPr lang="es-DO" sz="1050" i="1" dirty="0" err="1" smtClean="0"/>
              <a:t>Grogg</a:t>
            </a:r>
            <a:r>
              <a:rPr lang="es-DO" sz="1050" i="1" dirty="0" smtClean="0"/>
              <a:t>)</a:t>
            </a:r>
            <a:endParaRPr lang="en-US" sz="105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s-ES" dirty="0" smtClean="0"/>
          </a:p>
          <a:p>
            <a:r>
              <a:rPr lang="es-ES" dirty="0" smtClean="0"/>
              <a:t>En algunas de las  regiones  más vulnerables a riesgo </a:t>
            </a:r>
            <a:r>
              <a:rPr lang="es-ES" dirty="0" err="1" smtClean="0"/>
              <a:t>hidrometeorologicos</a:t>
            </a:r>
            <a:r>
              <a:rPr lang="es-ES" dirty="0" smtClean="0"/>
              <a:t> y climáticos del país :</a:t>
            </a:r>
          </a:p>
          <a:p>
            <a:endParaRPr lang="es-ES" dirty="0" smtClean="0"/>
          </a:p>
          <a:p>
            <a:r>
              <a:rPr lang="es-ES" dirty="0" smtClean="0"/>
              <a:t> Existe un promedio de 33% de hogares con jefatura femenina.    Estos suelen ser los hogares mas pobres. </a:t>
            </a:r>
          </a:p>
          <a:p>
            <a:endParaRPr lang="es-ES" dirty="0" smtClean="0"/>
          </a:p>
          <a:p>
            <a:r>
              <a:rPr lang="es-ES" dirty="0" smtClean="0"/>
              <a:t>Muchos  de estos hogares están ubicados en las  zonas más vulnerables , cercanas a ríos, cañadas o canales. </a:t>
            </a:r>
            <a:r>
              <a:rPr lang="es-ES" sz="1200" dirty="0" smtClean="0"/>
              <a:t>(Contreras y </a:t>
            </a:r>
            <a:r>
              <a:rPr lang="es-ES" sz="1200" dirty="0" err="1" smtClean="0"/>
              <a:t>Meyreles</a:t>
            </a:r>
            <a:r>
              <a:rPr lang="es-ES" sz="1200" dirty="0" smtClean="0"/>
              <a:t>) 2013 )</a:t>
            </a:r>
            <a:endParaRPr lang="en-US" sz="1200"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5746" y="1916832"/>
            <a:ext cx="2621507"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4"/>
          <p:cNvSpPr>
            <a:spLocks noGrp="1"/>
          </p:cNvSpPr>
          <p:nvPr>
            <p:ph sz="half" idx="2"/>
          </p:nvPr>
        </p:nvSpPr>
        <p:spPr/>
        <p:txBody>
          <a:bodyPr>
            <a:normAutofit fontScale="85000" lnSpcReduction="10000"/>
          </a:bodyPr>
          <a:lstStyle/>
          <a:p>
            <a:r>
              <a:rPr lang="es-DO" dirty="0" smtClean="0"/>
              <a:t>La variabilidad y el cambio climáticos impactan aspectos esenciales del desarrollo social. Esto de manera desigual, específicamente para hombres y mujeres.</a:t>
            </a:r>
            <a:endParaRPr lang="en-US" dirty="0" smtClean="0"/>
          </a:p>
          <a:p>
            <a:r>
              <a:rPr lang="es-DO" dirty="0" smtClean="0"/>
              <a:t>Las desigualdades existentes, y específicamente las de genero , se acrecientan con los impactos negativos del cambio climático.</a:t>
            </a:r>
            <a:endParaRPr lang="en-US" dirty="0" smtClean="0"/>
          </a:p>
          <a:p>
            <a:endParaRPr lang="en-US" dirty="0"/>
          </a:p>
        </p:txBody>
      </p:sp>
    </p:spTree>
    <p:extLst>
      <p:ext uri="{BB962C8B-B14F-4D97-AF65-F5344CB8AC3E}">
        <p14:creationId xmlns:p14="http://schemas.microsoft.com/office/powerpoint/2010/main" xmlns="" val="2539355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692142"/>
            <a:ext cx="4038600" cy="2680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4"/>
          <p:cNvSpPr>
            <a:spLocks noGrp="1"/>
          </p:cNvSpPr>
          <p:nvPr>
            <p:ph sz="half" idx="2"/>
          </p:nvPr>
        </p:nvSpPr>
        <p:spPr/>
        <p:txBody>
          <a:bodyPr>
            <a:normAutofit fontScale="92500"/>
          </a:bodyPr>
          <a:lstStyle/>
          <a:p>
            <a:r>
              <a:rPr lang="es-DO" sz="2600" dirty="0" smtClean="0"/>
              <a:t>Las acciones para la adaptación y la mitigación al cambio climático deben estar fundamentadas en una perspectiva de derechos, tomando en cuenta las desigualdades existentes, y específicamente las de genero para lograr procesos equitativos y transformadores</a:t>
            </a:r>
            <a:r>
              <a:rPr lang="es-DO" dirty="0" smtClean="0"/>
              <a:t>.</a:t>
            </a:r>
            <a:endParaRPr lang="en-US" dirty="0"/>
          </a:p>
        </p:txBody>
      </p:sp>
    </p:spTree>
    <p:extLst>
      <p:ext uri="{BB962C8B-B14F-4D97-AF65-F5344CB8AC3E}">
        <p14:creationId xmlns:p14="http://schemas.microsoft.com/office/powerpoint/2010/main" xmlns="" val="3249207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Recomendaciones</a:t>
            </a:r>
            <a:endParaRPr lang="en-US" dirty="0"/>
          </a:p>
        </p:txBody>
      </p:sp>
      <p:sp>
        <p:nvSpPr>
          <p:cNvPr id="3" name="Content Placeholder 2"/>
          <p:cNvSpPr>
            <a:spLocks noGrp="1"/>
          </p:cNvSpPr>
          <p:nvPr>
            <p:ph idx="1"/>
          </p:nvPr>
        </p:nvSpPr>
        <p:spPr/>
        <p:txBody>
          <a:bodyPr/>
          <a:lstStyle/>
          <a:p>
            <a:endParaRPr lang="es-ES" dirty="0" smtClean="0"/>
          </a:p>
          <a:p>
            <a:r>
              <a:rPr lang="es-ES" dirty="0" smtClean="0"/>
              <a:t>Integrar  los marcos conceptuales, normativos e institucionales  de la </a:t>
            </a:r>
            <a:r>
              <a:rPr lang="es-ES" dirty="0" err="1" smtClean="0"/>
              <a:t>GdR</a:t>
            </a:r>
            <a:r>
              <a:rPr lang="es-ES" dirty="0" smtClean="0"/>
              <a:t>, Adaptación al CC y Genero.</a:t>
            </a:r>
          </a:p>
          <a:p>
            <a:r>
              <a:rPr lang="es-ES" dirty="0" smtClean="0"/>
              <a:t>Enfoque centrado en el desarrollo humano y sostenible, de derechos. Priorizar la reducción, eliminación de la vulnerabilidad sistémica existente. </a:t>
            </a:r>
          </a:p>
          <a:p>
            <a:r>
              <a:rPr lang="es-ES" dirty="0" smtClean="0"/>
              <a:t>Procesos  efectivamente participativos.</a:t>
            </a:r>
          </a:p>
          <a:p>
            <a:r>
              <a:rPr lang="es-ES" dirty="0" smtClean="0"/>
              <a:t>La toma de decisión respecto a la adaptación debe estar informada por  una visión científica integrada que incorpore el saber comunitario y de pueblos los  originarios.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lgn="ctr">
              <a:buNone/>
            </a:pPr>
            <a:r>
              <a:rPr lang="en-US" sz="4800" dirty="0" err="1" smtClean="0"/>
              <a:t>Muchas</a:t>
            </a:r>
            <a:r>
              <a:rPr lang="en-US" sz="4800" dirty="0" smtClean="0"/>
              <a:t> Gracias</a:t>
            </a:r>
            <a:endParaRPr lang="en-US"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Cambio</a:t>
            </a:r>
            <a:r>
              <a:rPr lang="en-US" dirty="0" smtClean="0"/>
              <a:t> </a:t>
            </a:r>
            <a:r>
              <a:rPr lang="en-US" dirty="0" err="1" smtClean="0"/>
              <a:t>climatico</a:t>
            </a:r>
            <a:r>
              <a:rPr lang="en-US" dirty="0" smtClean="0"/>
              <a:t> y </a:t>
            </a:r>
            <a:r>
              <a:rPr lang="en-US" dirty="0" err="1" smtClean="0"/>
              <a:t>variabilidad</a:t>
            </a:r>
            <a:r>
              <a:rPr lang="en-US" dirty="0" smtClean="0"/>
              <a:t> </a:t>
            </a:r>
            <a:r>
              <a:rPr lang="en-US" dirty="0" err="1" smtClean="0"/>
              <a:t>climatica</a:t>
            </a:r>
            <a:endParaRPr lang="en-US" dirty="0"/>
          </a:p>
        </p:txBody>
      </p:sp>
      <p:pic>
        <p:nvPicPr>
          <p:cNvPr id="4" name="Content Placeholder 3" descr="IMG_1330.JPG"/>
          <p:cNvPicPr>
            <a:picLocks noGrp="1" noChangeAspect="1"/>
          </p:cNvPicPr>
          <p:nvPr>
            <p:ph idx="1"/>
          </p:nvPr>
        </p:nvPicPr>
        <p:blipFill>
          <a:blip r:embed="rId2" cstate="print"/>
          <a:stretch>
            <a:fillRect/>
          </a:stretch>
        </p:blipFill>
        <p:spPr>
          <a:xfrm>
            <a:off x="1307365" y="1600200"/>
            <a:ext cx="6529269" cy="4876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pPr lvl="0"/>
            <a:r>
              <a:rPr lang="es-ES" dirty="0" smtClean="0"/>
              <a:t>El cambio climático se </a:t>
            </a:r>
            <a:r>
              <a:rPr lang="es-ES" dirty="0" smtClean="0"/>
              <a:t>refiere a la modificación del clima a nivel global, manifestándose como el  aumento de la temperatura media de la atmosfera y los océanos  a nivel global, o  calentamiento </a:t>
            </a:r>
            <a:r>
              <a:rPr lang="es-ES" dirty="0" smtClean="0"/>
              <a:t>global, entre otras manifestaciones.  </a:t>
            </a:r>
            <a:endParaRPr lang="es-ES" dirty="0" smtClean="0"/>
          </a:p>
          <a:p>
            <a:pPr lvl="0"/>
            <a:endParaRPr lang="es-ES" dirty="0" smtClean="0"/>
          </a:p>
          <a:p>
            <a:pPr lvl="0"/>
            <a:r>
              <a:rPr lang="es-DO" dirty="0" smtClean="0"/>
              <a:t> </a:t>
            </a:r>
            <a:r>
              <a:rPr lang="es-DO" dirty="0" smtClean="0"/>
              <a:t>A diferencia de la variabilidad climática, el cambio climático se refiere a un cambio permanente y creciente en los promedios, normas y parámetros del clima</a:t>
            </a:r>
            <a:r>
              <a:rPr lang="es-DO" dirty="0" smtClean="0"/>
              <a:t>.</a:t>
            </a:r>
            <a:endParaRPr lang="es-DO" dirty="0" smtClean="0"/>
          </a:p>
          <a:p>
            <a:pPr lvl="0"/>
            <a:endParaRPr lang="es-ES" dirty="0" smtClean="0"/>
          </a:p>
          <a:p>
            <a:r>
              <a:rPr lang="es-DO" dirty="0" smtClean="0"/>
              <a:t> </a:t>
            </a:r>
            <a:r>
              <a:rPr lang="es-ES" dirty="0" smtClean="0"/>
              <a:t>El cambio climático generado por el ser humano  se ha convertido  en el principal desafío de nuestros tiempos, de acuerdo a un grupo cada vez mas creciente de personas.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Vulnerabilidad</a:t>
            </a:r>
            <a:r>
              <a:rPr lang="en-US" dirty="0" smtClean="0"/>
              <a:t> a los </a:t>
            </a:r>
            <a:r>
              <a:rPr lang="en-US" dirty="0" err="1" smtClean="0"/>
              <a:t>riesgos</a:t>
            </a:r>
            <a:r>
              <a:rPr lang="en-US" dirty="0" smtClean="0"/>
              <a:t> </a:t>
            </a:r>
            <a:r>
              <a:rPr lang="en-US" smtClean="0"/>
              <a:t>climaticos</a:t>
            </a:r>
            <a:endParaRPr lang="en-US"/>
          </a:p>
        </p:txBody>
      </p:sp>
      <p:sp>
        <p:nvSpPr>
          <p:cNvPr id="3" name="Content Placeholder 2"/>
          <p:cNvSpPr>
            <a:spLocks noGrp="1"/>
          </p:cNvSpPr>
          <p:nvPr>
            <p:ph idx="1"/>
          </p:nvPr>
        </p:nvSpPr>
        <p:spPr/>
        <p:txBody>
          <a:bodyPr>
            <a:normAutofit/>
          </a:bodyPr>
          <a:lstStyle/>
          <a:p>
            <a:endParaRPr lang="es-ES" dirty="0" smtClean="0"/>
          </a:p>
          <a:p>
            <a:r>
              <a:rPr lang="es-ES" dirty="0" smtClean="0"/>
              <a:t>Amenaza seriamente el logro de los objetivos de desarrollo social y humano; equidad social y sostenibilidad ambiental. </a:t>
            </a:r>
            <a:endParaRPr lang="en-US" dirty="0" smtClean="0"/>
          </a:p>
          <a:p>
            <a:pPr lvl="0">
              <a:buNone/>
            </a:pPr>
            <a:endParaRPr lang="es-DO" dirty="0" smtClean="0"/>
          </a:p>
          <a:p>
            <a:pPr lvl="0">
              <a:buNone/>
            </a:pPr>
            <a:endParaRPr lang="es-DO" dirty="0" smtClean="0"/>
          </a:p>
          <a:p>
            <a:pPr lvl="0"/>
            <a:r>
              <a:rPr lang="es-DO" dirty="0" smtClean="0"/>
              <a:t>“El cambio climático impactará de manera diferenciada las regiones del mundo, las generaciones, los grupos etarios, los grupos socioeconómicos y los géneros.” </a:t>
            </a:r>
          </a:p>
          <a:p>
            <a:pPr lvl="0"/>
            <a:r>
              <a:rPr lang="es-DO" sz="1400" dirty="0" smtClean="0"/>
              <a:t>(IPCC, 2001)</a:t>
            </a:r>
            <a:endParaRPr lang="en-US" sz="1400"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s-DO" dirty="0" smtClean="0"/>
              <a:t>La </a:t>
            </a:r>
            <a:r>
              <a:rPr lang="es-DO" b="1" dirty="0" smtClean="0"/>
              <a:t>vulnerabilidad </a:t>
            </a:r>
            <a:r>
              <a:rPr lang="es-DO" dirty="0" smtClean="0"/>
              <a:t>frente a los riesgos generados por la variabilidad y el cambio climáticos esta estrechamente ligada a los procesos de desarrollo.  </a:t>
            </a:r>
          </a:p>
          <a:p>
            <a:endParaRPr lang="en-US" dirty="0"/>
          </a:p>
        </p:txBody>
      </p:sp>
      <p:pic>
        <p:nvPicPr>
          <p:cNvPr id="2050" name="Picture 2" descr="G:\talleres de genero doc\expo meyreles\Rep. Dom\T. Noel\Inundaciones.jpg"/>
          <p:cNvPicPr>
            <a:picLocks noGrp="1" noChangeAspect="1" noChangeArrowheads="1"/>
          </p:cNvPicPr>
          <p:nvPr>
            <p:ph sz="half" idx="2"/>
          </p:nvPr>
        </p:nvPicPr>
        <p:blipFill>
          <a:blip r:embed="rId2" cstate="print"/>
          <a:srcRect/>
          <a:stretch>
            <a:fillRect/>
          </a:stretch>
        </p:blipFill>
        <p:spPr bwMode="auto">
          <a:xfrm>
            <a:off x="4932040" y="1916832"/>
            <a:ext cx="3600399" cy="360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85000" lnSpcReduction="20000"/>
          </a:bodyPr>
          <a:lstStyle/>
          <a:p>
            <a:r>
              <a:rPr lang="es-DO" dirty="0" smtClean="0"/>
              <a:t>Existe una interrelación </a:t>
            </a:r>
            <a:r>
              <a:rPr lang="es-DO" dirty="0" smtClean="0"/>
              <a:t>entre </a:t>
            </a:r>
            <a:r>
              <a:rPr lang="es-DO" dirty="0" smtClean="0"/>
              <a:t>la gestión y reducción del riesgo de desastres y </a:t>
            </a:r>
            <a:r>
              <a:rPr lang="es-DO" dirty="0" smtClean="0"/>
              <a:t> </a:t>
            </a:r>
            <a:r>
              <a:rPr lang="es-DO" dirty="0" smtClean="0"/>
              <a:t>la adaptación al cambio climático.  </a:t>
            </a:r>
            <a:r>
              <a:rPr lang="es-DO" sz="1400" dirty="0" smtClean="0"/>
              <a:t>(SREX)</a:t>
            </a:r>
          </a:p>
          <a:p>
            <a:endParaRPr lang="es-DO" dirty="0" smtClean="0"/>
          </a:p>
          <a:p>
            <a:r>
              <a:rPr lang="es-DO" dirty="0" smtClean="0"/>
              <a:t>L</a:t>
            </a:r>
            <a:r>
              <a:rPr lang="es-ES" dirty="0" smtClean="0"/>
              <a:t>as medidas de </a:t>
            </a:r>
            <a:r>
              <a:rPr lang="es-ES" b="1" dirty="0" smtClean="0"/>
              <a:t>adaptación  al cambio climático  </a:t>
            </a:r>
            <a:r>
              <a:rPr lang="es-ES" dirty="0" smtClean="0"/>
              <a:t>así como la </a:t>
            </a:r>
            <a:r>
              <a:rPr lang="es-ES" b="1" dirty="0" smtClean="0"/>
              <a:t>gestión de riesgo de desastres  </a:t>
            </a:r>
            <a:r>
              <a:rPr lang="es-ES" dirty="0" smtClean="0"/>
              <a:t>deben  considerarse como un </a:t>
            </a:r>
            <a:r>
              <a:rPr lang="es-ES" b="1" dirty="0" smtClean="0"/>
              <a:t>derecho humano</a:t>
            </a:r>
            <a:r>
              <a:rPr lang="es-ES" dirty="0" smtClean="0"/>
              <a:t>, el derecho a la seguridad.  </a:t>
            </a:r>
            <a:endParaRPr lang="en-US" dirty="0" smtClean="0"/>
          </a:p>
          <a:p>
            <a:endParaRPr lang="en-US" dirty="0"/>
          </a:p>
        </p:txBody>
      </p:sp>
      <p:pic>
        <p:nvPicPr>
          <p:cNvPr id="1026" name="Picture 2" descr="G:\talleres de genero doc\expo meyreles\Rep. Dom\T. Noel\1809462729_b0293080c1.jpg"/>
          <p:cNvPicPr>
            <a:picLocks noGrp="1" noChangeAspect="1" noChangeArrowheads="1"/>
          </p:cNvPicPr>
          <p:nvPr>
            <p:ph sz="half" idx="2"/>
          </p:nvPr>
        </p:nvPicPr>
        <p:blipFill>
          <a:blip r:embed="rId2" cstate="print"/>
          <a:srcRect/>
          <a:stretch>
            <a:fillRect/>
          </a:stretch>
        </p:blipFill>
        <p:spPr bwMode="auto">
          <a:xfrm>
            <a:off x="4648200" y="2517775"/>
            <a:ext cx="4038600" cy="30289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Vinculo Genero </a:t>
            </a:r>
            <a:r>
              <a:rPr lang="es-ES" dirty="0" smtClean="0"/>
              <a:t>y Cambio Climático</a:t>
            </a:r>
            <a:endParaRPr lang="es-ES" dirty="0"/>
          </a:p>
        </p:txBody>
      </p:sp>
      <p:sp>
        <p:nvSpPr>
          <p:cNvPr id="3" name="2 Marcador de contenido"/>
          <p:cNvSpPr>
            <a:spLocks noGrp="1"/>
          </p:cNvSpPr>
          <p:nvPr>
            <p:ph idx="1"/>
          </p:nvPr>
        </p:nvSpPr>
        <p:spPr/>
        <p:txBody>
          <a:bodyPr/>
          <a:lstStyle/>
          <a:p>
            <a:r>
              <a:rPr lang="es-ES" dirty="0" smtClean="0"/>
              <a:t>El genero es un  elemento estructural de </a:t>
            </a:r>
            <a:r>
              <a:rPr lang="es-ES" dirty="0" smtClean="0"/>
              <a:t>las </a:t>
            </a:r>
            <a:r>
              <a:rPr lang="es-ES" dirty="0" smtClean="0"/>
              <a:t>sociedades.  </a:t>
            </a:r>
          </a:p>
          <a:p>
            <a:pPr>
              <a:buNone/>
            </a:pPr>
            <a:r>
              <a:rPr lang="es-ES" dirty="0" smtClean="0"/>
              <a:t> </a:t>
            </a:r>
          </a:p>
          <a:p>
            <a:pPr lvl="0"/>
            <a:r>
              <a:rPr lang="es-ES" dirty="0" smtClean="0"/>
              <a:t>El término “género” se refiere a roles, responsabilidades y oportunidades atribuidas por la sociedad a mujeres y hombres, así como las estructuras ocultas de poder que rigen las relaciones entre estos. </a:t>
            </a:r>
            <a:r>
              <a:rPr lang="es-ES" sz="1100" dirty="0" smtClean="0"/>
              <a:t>(UICN GGCA )</a:t>
            </a:r>
          </a:p>
          <a:p>
            <a:pPr lvl="0"/>
            <a:endParaRPr lang="es-ES" sz="1100" dirty="0" smtClean="0"/>
          </a:p>
          <a:p>
            <a:pPr>
              <a:buNone/>
            </a:pPr>
            <a:endParaRPr lang="es-ES" dirty="0"/>
          </a:p>
          <a:p>
            <a:r>
              <a:rPr lang="es-ES" dirty="0"/>
              <a:t>Vivimos en un sistema </a:t>
            </a:r>
            <a:r>
              <a:rPr lang="es-ES" dirty="0" smtClean="0"/>
              <a:t>social en </a:t>
            </a:r>
            <a:r>
              <a:rPr lang="es-ES" dirty="0"/>
              <a:t>el cual hombres y mujeres se encuentran en condiciones diferenciadas que además son jerarquizadas y desiguales.</a:t>
            </a:r>
          </a:p>
          <a:p>
            <a:endParaRPr lang="es-ES" dirty="0"/>
          </a:p>
          <a:p>
            <a:endParaRPr lang="es-ES" dirty="0"/>
          </a:p>
        </p:txBody>
      </p:sp>
    </p:spTree>
    <p:extLst>
      <p:ext uri="{BB962C8B-B14F-4D97-AF65-F5344CB8AC3E}">
        <p14:creationId xmlns:p14="http://schemas.microsoft.com/office/powerpoint/2010/main" xmlns="" val="43723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Brechas de Género </a:t>
            </a:r>
            <a:endParaRPr lang="en-US" dirty="0"/>
          </a:p>
        </p:txBody>
      </p:sp>
      <p:sp>
        <p:nvSpPr>
          <p:cNvPr id="4" name="Content Placeholder 3"/>
          <p:cNvSpPr>
            <a:spLocks noGrp="1"/>
          </p:cNvSpPr>
          <p:nvPr>
            <p:ph sz="half" idx="2"/>
          </p:nvPr>
        </p:nvSpPr>
        <p:spPr>
          <a:xfrm>
            <a:off x="4355976" y="1673352"/>
            <a:ext cx="4330824" cy="4718304"/>
          </a:xfrm>
        </p:spPr>
        <p:txBody>
          <a:bodyPr>
            <a:normAutofit fontScale="92500" lnSpcReduction="20000"/>
          </a:bodyPr>
          <a:lstStyle/>
          <a:p>
            <a:r>
              <a:rPr lang="es-DO" dirty="0" smtClean="0"/>
              <a:t>Existen mas mujeres analfabetas que hombres</a:t>
            </a:r>
          </a:p>
          <a:p>
            <a:r>
              <a:rPr lang="es-DO" dirty="0" smtClean="0"/>
              <a:t>Existe una brecha salarial entre hombres y mujeres: por el mismo trabajo estas reciben entre el 40% y el 78% menos.</a:t>
            </a:r>
          </a:p>
          <a:p>
            <a:r>
              <a:rPr lang="es-DO" dirty="0" smtClean="0"/>
              <a:t>67% del trabajo no remunerado es realizado por mujeres</a:t>
            </a:r>
          </a:p>
          <a:p>
            <a:r>
              <a:rPr lang="es-DO" dirty="0" smtClean="0"/>
              <a:t>Existe mas violencia sexual contra las mujeres. </a:t>
            </a:r>
            <a:r>
              <a:rPr lang="es-DO" sz="1100" dirty="0" smtClean="0"/>
              <a:t>(UICN GGCA)</a:t>
            </a:r>
          </a:p>
        </p:txBody>
      </p:sp>
      <p:pic>
        <p:nvPicPr>
          <p:cNvPr id="5" name="Content Placeholder 4" descr="images.jpg"/>
          <p:cNvPicPr>
            <a:picLocks noGrp="1" noChangeAspect="1"/>
          </p:cNvPicPr>
          <p:nvPr>
            <p:ph sz="half" idx="1"/>
          </p:nvPr>
        </p:nvPicPr>
        <p:blipFill>
          <a:blip r:embed="rId2" cstate="print"/>
          <a:stretch>
            <a:fillRect/>
          </a:stretch>
        </p:blipFill>
        <p:spPr>
          <a:xfrm>
            <a:off x="755576" y="1772816"/>
            <a:ext cx="2863924" cy="396044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1132</TotalTime>
  <Words>1235</Words>
  <Application>Microsoft Office PowerPoint</Application>
  <PresentationFormat>On-screen Show (4:3)</PresentationFormat>
  <Paragraphs>142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Claridad</vt:lpstr>
      <vt:lpstr>III Jornadas Internacionales de  genero, emergencias y derechos humanos </vt:lpstr>
      <vt:lpstr>Cambio climático y genero</vt:lpstr>
      <vt:lpstr>Cambio climatico y variabilidad climatica</vt:lpstr>
      <vt:lpstr>  </vt:lpstr>
      <vt:lpstr>Vulnerabilidad a los riesgos climaticos</vt:lpstr>
      <vt:lpstr>Slide 6</vt:lpstr>
      <vt:lpstr>Slide 7</vt:lpstr>
      <vt:lpstr>Vinculo Genero y Cambio Climático</vt:lpstr>
      <vt:lpstr>Brechas de Género </vt:lpstr>
      <vt:lpstr>Brechas de Género </vt:lpstr>
      <vt:lpstr>  Los roles estereotipados de género  colocan a hombres y mujeres en posiciones y situaciones diversas que pueden aumentar la vulnerabilidad de las personas. </vt:lpstr>
      <vt:lpstr>Vinculo genero y riesgo climático</vt:lpstr>
      <vt:lpstr>Slide 13</vt:lpstr>
      <vt:lpstr>Sequia  en Republica Dominicana</vt:lpstr>
      <vt:lpstr> Marco Normativo  Internacional para la Igualdad de Género   Ejemplos </vt:lpstr>
      <vt:lpstr>Republica Dominicana</vt:lpstr>
      <vt:lpstr>Slide 17</vt:lpstr>
      <vt:lpstr>Disparidades de genero en RD </vt:lpstr>
      <vt:lpstr>Slide 19</vt:lpstr>
      <vt:lpstr>Marco normativo Adaptación  y Mitigación al C C en Republica Dominicana      </vt:lpstr>
      <vt:lpstr>Porque las mujeres? :  “las caribeñas se encuentran en el medio de la tormenta”</vt:lpstr>
      <vt:lpstr>Slide 22</vt:lpstr>
      <vt:lpstr>Conclusiones</vt:lpstr>
      <vt:lpstr>Slide 24</vt:lpstr>
      <vt:lpstr>Recomendaciones</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Jornadas Internacionales de  genero, emergencias y derechos humanos</dc:title>
  <dc:creator>Lourdes Meyreles</dc:creator>
  <cp:lastModifiedBy>Lourdes</cp:lastModifiedBy>
  <cp:revision>77</cp:revision>
  <dcterms:created xsi:type="dcterms:W3CDTF">2015-09-23T12:29:58Z</dcterms:created>
  <dcterms:modified xsi:type="dcterms:W3CDTF">2015-09-26T10:31:38Z</dcterms:modified>
</cp:coreProperties>
</file>